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6"/>
  </p:notesMasterIdLst>
  <p:sldIdLst>
    <p:sldId id="257" r:id="rId2"/>
    <p:sldId id="271" r:id="rId3"/>
    <p:sldId id="272" r:id="rId4"/>
    <p:sldId id="273" r:id="rId5"/>
    <p:sldId id="274" r:id="rId6"/>
    <p:sldId id="286" r:id="rId7"/>
    <p:sldId id="287" r:id="rId8"/>
    <p:sldId id="292" r:id="rId9"/>
    <p:sldId id="288" r:id="rId10"/>
    <p:sldId id="289" r:id="rId11"/>
    <p:sldId id="290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9" autoAdjust="0"/>
  </p:normalViewPr>
  <p:slideViewPr>
    <p:cSldViewPr snapToGrid="0" snapToObjects="1">
      <p:cViewPr>
        <p:scale>
          <a:sx n="99" d="100"/>
          <a:sy n="99" d="100"/>
        </p:scale>
        <p:origin x="-8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C0B3-4081-8D4A-BD33-D1DF821232F0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30EB-2AC2-2A40-8A6B-96C13BD33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59A172-75F6-434C-AE3F-37C4A5FC0DB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607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2D448A5-5610-4470-9568-212E8851135C}" type="slidenum">
              <a:rPr lang="en-US" altLang="en-US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2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838200" y="6248400"/>
            <a:ext cx="696115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199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910873" y="1984088"/>
            <a:ext cx="7338292" cy="223309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TIM 58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hapter 3, continued: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Requirements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Determination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Ch. 4 launched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(maybe)</a:t>
            </a:r>
            <a:endParaRPr lang="en-US" sz="3200" dirty="0">
              <a:solidFill>
                <a:schemeClr val="bg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42875"/>
            <a:ext cx="8043333" cy="737796"/>
          </a:xfrm>
        </p:spPr>
        <p:txBody>
          <a:bodyPr/>
          <a:lstStyle/>
          <a:p>
            <a:r>
              <a:rPr lang="en-US" dirty="0" smtClean="0"/>
              <a:t>System Proposal Template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000" t="35175" r="28125" b="12642"/>
          <a:stretch/>
        </p:blipFill>
        <p:spPr>
          <a:xfrm>
            <a:off x="1838325" y="880671"/>
            <a:ext cx="5829300" cy="5129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33462"/>
            <a:ext cx="8043333" cy="685576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22" y="819038"/>
            <a:ext cx="8043333" cy="5153546"/>
          </a:xfrm>
        </p:spPr>
        <p:txBody>
          <a:bodyPr/>
          <a:lstStyle/>
          <a:p>
            <a:r>
              <a:rPr lang="en-US" dirty="0" smtClean="0"/>
              <a:t>Presented in this chapter:</a:t>
            </a:r>
          </a:p>
          <a:p>
            <a:pPr lvl="1"/>
            <a:r>
              <a:rPr lang="en-US" dirty="0" smtClean="0"/>
              <a:t>Discussion of functional and non-functional requirements determination</a:t>
            </a:r>
          </a:p>
          <a:p>
            <a:pPr lvl="1"/>
            <a:r>
              <a:rPr lang="en-US" dirty="0" smtClean="0"/>
              <a:t>Requirements analysis strategies</a:t>
            </a:r>
          </a:p>
          <a:p>
            <a:pPr lvl="2"/>
            <a:r>
              <a:rPr lang="en-US" dirty="0"/>
              <a:t>problem analysis, root cause </a:t>
            </a:r>
            <a:r>
              <a:rPr lang="en-US" dirty="0" smtClean="0"/>
              <a:t>analysis,</a:t>
            </a:r>
            <a:r>
              <a:rPr lang="en-US" dirty="0"/>
              <a:t> duration </a:t>
            </a:r>
            <a:r>
              <a:rPr lang="en-US" dirty="0" smtClean="0"/>
              <a:t>analysis,</a:t>
            </a:r>
            <a:r>
              <a:rPr lang="en-US" dirty="0"/>
              <a:t> activity-based costing analysis, informal benchmarking analysis, outcome analysis, technology </a:t>
            </a:r>
            <a:r>
              <a:rPr lang="en-US" dirty="0" smtClean="0"/>
              <a:t>analysis and </a:t>
            </a:r>
            <a:r>
              <a:rPr lang="en-US" dirty="0"/>
              <a:t>activity elimination</a:t>
            </a:r>
            <a:endParaRPr lang="en-US" dirty="0" smtClean="0"/>
          </a:p>
          <a:p>
            <a:pPr lvl="1"/>
            <a:r>
              <a:rPr lang="en-US" dirty="0" smtClean="0"/>
              <a:t>Requirements gathering techniques</a:t>
            </a:r>
          </a:p>
          <a:p>
            <a:pPr lvl="2"/>
            <a:r>
              <a:rPr lang="en-US" dirty="0" smtClean="0"/>
              <a:t>Interviews, </a:t>
            </a:r>
            <a:r>
              <a:rPr lang="en-US" dirty="0"/>
              <a:t>joint application development, </a:t>
            </a:r>
            <a:r>
              <a:rPr lang="en-US" dirty="0" smtClean="0"/>
              <a:t>questionnaires, </a:t>
            </a:r>
            <a:r>
              <a:rPr lang="en-US" dirty="0"/>
              <a:t>document </a:t>
            </a:r>
            <a:r>
              <a:rPr lang="en-US" dirty="0" smtClean="0"/>
              <a:t>analysis and </a:t>
            </a:r>
            <a:r>
              <a:rPr lang="en-US" dirty="0"/>
              <a:t>observation</a:t>
            </a:r>
            <a:endParaRPr lang="en-US" dirty="0" smtClean="0"/>
          </a:p>
          <a:p>
            <a:pPr lvl="1"/>
            <a:r>
              <a:rPr lang="en-US" dirty="0" smtClean="0"/>
              <a:t>Alternative requirements documentation techniques</a:t>
            </a:r>
          </a:p>
          <a:p>
            <a:pPr lvl="2"/>
            <a:r>
              <a:rPr lang="en-US" dirty="0" smtClean="0"/>
              <a:t>concept </a:t>
            </a:r>
            <a:r>
              <a:rPr lang="en-US" dirty="0"/>
              <a:t>maps, </a:t>
            </a:r>
            <a:r>
              <a:rPr lang="en-US" dirty="0" smtClean="0"/>
              <a:t>story </a:t>
            </a:r>
            <a:r>
              <a:rPr lang="en-US" dirty="0"/>
              <a:t>cards and task lists </a:t>
            </a:r>
            <a:endParaRPr lang="en-US" dirty="0" smtClean="0"/>
          </a:p>
          <a:p>
            <a:pPr lvl="1"/>
            <a:r>
              <a:rPr lang="en-US" dirty="0" smtClean="0"/>
              <a:t>The system proposal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2209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4: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Process and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Modeling</a:t>
            </a:r>
          </a:p>
        </p:txBody>
      </p:sp>
    </p:spTree>
    <p:extLst>
      <p:ext uri="{BB962C8B-B14F-4D97-AF65-F5344CB8AC3E}">
        <p14:creationId xmlns:p14="http://schemas.microsoft.com/office/powerpoint/2010/main" val="213390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111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49275" y="1447800"/>
            <a:ext cx="8042275" cy="44958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identify business processes and use cases.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create use-case diagrams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model business processes with activity diagrams.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rules and style guidelines for activity diagrams.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create use case descriptions.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rules and style guidelines for use case descriptions.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Be able to create functional models of business processes using use-case diagrams, activity diagrams, and use case descriptions.</a:t>
            </a:r>
          </a:p>
        </p:txBody>
      </p:sp>
    </p:spTree>
    <p:extLst>
      <p:ext uri="{BB962C8B-B14F-4D97-AF65-F5344CB8AC3E}">
        <p14:creationId xmlns:p14="http://schemas.microsoft.com/office/powerpoint/2010/main" val="325205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0350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49275" y="1371600"/>
            <a:ext cx="8042275" cy="464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Now we begin the process of turning the requirements into functional models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Models are logical; i.e., independent of how they are implemented (manual or computerized)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Develop use-cases from the requirements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Use-case: how a business system interacts with its environment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Includes a diagram and a description to depict the discrete activities that the users perform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Develop activity diagrams from the use-cases</a:t>
            </a:r>
          </a:p>
          <a:p>
            <a:pPr lvl="2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These model the business processes or how a business operates</a:t>
            </a:r>
          </a:p>
          <a:p>
            <a:pPr lvl="2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Used to illustrate the movement of objects (data) between activities</a:t>
            </a:r>
          </a:p>
          <a:p>
            <a:pPr lvl="1" eaLnBrk="1" hangingPunct="1"/>
            <a:endParaRPr lang="en-US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0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48822" y="108646"/>
            <a:ext cx="8043333" cy="101015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Questionnaire Steps</a:t>
            </a:r>
          </a:p>
        </p:txBody>
      </p:sp>
      <p:sp>
        <p:nvSpPr>
          <p:cNvPr id="48131" name="Content Placeholder 4"/>
          <p:cNvSpPr>
            <a:spLocks noGrp="1"/>
          </p:cNvSpPr>
          <p:nvPr>
            <p:ph idx="1"/>
          </p:nvPr>
        </p:nvSpPr>
        <p:spPr>
          <a:xfrm>
            <a:off x="548821" y="1366221"/>
            <a:ext cx="8043333" cy="47297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500" dirty="0" smtClean="0"/>
              <a:t>Select the participants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 smtClean="0"/>
              <a:t>Identify the population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Use representative samples for large populations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500" dirty="0"/>
              <a:t>Designing the questionnaire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Careful question </a:t>
            </a:r>
            <a:r>
              <a:rPr lang="en-US" sz="2000" dirty="0" smtClean="0"/>
              <a:t>selection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Remove ambiguities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500" dirty="0"/>
              <a:t>Administering the questionnaire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Working to get good response </a:t>
            </a:r>
            <a:r>
              <a:rPr lang="en-US" sz="2000" dirty="0" smtClean="0"/>
              <a:t>rate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Offer an incentive (e.g., a free pen)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500" dirty="0"/>
              <a:t>Questionnaire follow-up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Send results to </a:t>
            </a:r>
            <a:r>
              <a:rPr lang="en-US" sz="2000" dirty="0" smtClean="0"/>
              <a:t>participants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/>
              <a:t>Send a thank-you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828" y="347277"/>
            <a:ext cx="7571797" cy="990600"/>
          </a:xfrm>
        </p:spPr>
        <p:txBody>
          <a:bodyPr/>
          <a:lstStyle/>
          <a:p>
            <a:pPr eaLnBrk="1" hangingPunct="1"/>
            <a:r>
              <a:rPr lang="en-US" dirty="0"/>
              <a:t>Good Questionnaire Design</a:t>
            </a:r>
          </a:p>
        </p:txBody>
      </p:sp>
      <p:sp>
        <p:nvSpPr>
          <p:cNvPr id="49155" name="Content Placeholder 4"/>
          <p:cNvSpPr>
            <a:spLocks noGrp="1"/>
          </p:cNvSpPr>
          <p:nvPr>
            <p:ph idx="1"/>
          </p:nvPr>
        </p:nvSpPr>
        <p:spPr>
          <a:xfrm>
            <a:off x="1281795" y="1513536"/>
            <a:ext cx="7313613" cy="463654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Begin with non-threatening and interesting questions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Group items into logically coherent sections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No important items at the very end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Do not crowd a page with too many items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Avoid </a:t>
            </a:r>
            <a:r>
              <a:rPr lang="en-US" sz="2500" dirty="0" smtClean="0"/>
              <a:t>abbreviations and jargon</a:t>
            </a:r>
            <a:endParaRPr lang="en-US" sz="25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Avoid biased or suggestive items or terms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Number questions to avoid confusion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Pretest to identify confusing </a:t>
            </a:r>
            <a:r>
              <a:rPr lang="en-US" sz="2500" dirty="0" smtClean="0"/>
              <a:t>questions and time required</a:t>
            </a:r>
            <a:endParaRPr lang="en-US" sz="25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Provide anonymity to respondents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Document Analysis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1151067" y="1600200"/>
            <a:ext cx="7282927" cy="40560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Provides</a:t>
            </a:r>
            <a:r>
              <a:rPr lang="en-US" dirty="0" smtClean="0"/>
              <a:t> information about the “</a:t>
            </a:r>
            <a:r>
              <a:rPr lang="en-US" dirty="0"/>
              <a:t>as-is” </a:t>
            </a:r>
            <a:r>
              <a:rPr lang="en-US" dirty="0" smtClean="0"/>
              <a:t>system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Review technical documents when available</a:t>
            </a:r>
            <a:endParaRPr lang="en-US" dirty="0"/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Review typical user documents:</a:t>
            </a: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Forms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Reports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Policy manuals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Look for user additions to forms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Look for unused form elements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Observation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Users/managers often don’t remember everything they do</a:t>
            </a:r>
          </a:p>
          <a:p>
            <a:pPr eaLnBrk="1" hangingPunct="1">
              <a:spcBef>
                <a:spcPts val="600"/>
              </a:spcBef>
            </a:pPr>
            <a:r>
              <a:rPr lang="en-US" sz="2500" dirty="0"/>
              <a:t>Checks validity of information gathered </a:t>
            </a:r>
            <a:r>
              <a:rPr lang="en-US" sz="2500" dirty="0" smtClean="0"/>
              <a:t>in other </a:t>
            </a:r>
            <a:r>
              <a:rPr lang="en-US" sz="2500" dirty="0"/>
              <a:t>ways</a:t>
            </a:r>
          </a:p>
          <a:p>
            <a:pPr eaLnBrk="1" hangingPunct="1">
              <a:spcBef>
                <a:spcPts val="600"/>
              </a:spcBef>
            </a:pPr>
            <a:r>
              <a:rPr lang="en-US" sz="2500" dirty="0"/>
              <a:t>Behaviors </a:t>
            </a:r>
            <a:r>
              <a:rPr lang="en-US" sz="2500" dirty="0" smtClean="0"/>
              <a:t>may change </a:t>
            </a:r>
            <a:r>
              <a:rPr lang="en-US" sz="2500" dirty="0"/>
              <a:t>when people are </a:t>
            </a:r>
            <a:r>
              <a:rPr lang="en-US" sz="2500" dirty="0" smtClean="0"/>
              <a:t>watched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Workers tend to be very careful when watched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Keep a low profile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Try not to interrupt or influence workers</a:t>
            </a:r>
            <a:endParaRPr lang="en-US" sz="2300" dirty="0"/>
          </a:p>
          <a:p>
            <a:pPr eaLnBrk="1" hangingPunct="1">
              <a:spcBef>
                <a:spcPts val="600"/>
              </a:spcBef>
            </a:pPr>
            <a:r>
              <a:rPr lang="en-US" sz="2500" dirty="0" smtClean="0"/>
              <a:t>Be careful </a:t>
            </a:r>
            <a:r>
              <a:rPr lang="en-US" sz="2500" dirty="0"/>
              <a:t>not to ignore periodic activities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Certain time of day…Weekly </a:t>
            </a:r>
            <a:r>
              <a:rPr lang="en-US" dirty="0"/>
              <a:t>… Monthly … </a:t>
            </a:r>
            <a:r>
              <a:rPr lang="en-US" dirty="0" smtClean="0"/>
              <a:t>Annually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83951"/>
            <a:ext cx="8043333" cy="1336477"/>
          </a:xfrm>
        </p:spPr>
        <p:txBody>
          <a:bodyPr/>
          <a:lstStyle/>
          <a:p>
            <a:r>
              <a:rPr lang="en-US" dirty="0" smtClean="0"/>
              <a:t>Requirements-Gathering Techniques Compared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822" y="1599904"/>
            <a:ext cx="8043333" cy="1358450"/>
          </a:xfrm>
        </p:spPr>
        <p:txBody>
          <a:bodyPr/>
          <a:lstStyle/>
          <a:p>
            <a:r>
              <a:rPr lang="en-US" dirty="0" smtClean="0"/>
              <a:t>A combination of techniques may be used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Document analysis &amp; observation require little training; JAD sessions can be very challenging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9635" t="62597" r="27969" b="15691"/>
          <a:stretch/>
        </p:blipFill>
        <p:spPr>
          <a:xfrm>
            <a:off x="205922" y="3037830"/>
            <a:ext cx="8583816" cy="2362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234701"/>
            <a:ext cx="8043333" cy="806947"/>
          </a:xfrm>
        </p:spPr>
        <p:txBody>
          <a:bodyPr/>
          <a:lstStyle/>
          <a:p>
            <a:r>
              <a:rPr lang="en-US" dirty="0" smtClean="0"/>
              <a:t>Alternative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041648"/>
            <a:ext cx="8043333" cy="4987677"/>
          </a:xfrm>
        </p:spPr>
        <p:txBody>
          <a:bodyPr/>
          <a:lstStyle/>
          <a:p>
            <a:r>
              <a:rPr lang="en-US" dirty="0" smtClean="0"/>
              <a:t>Concept Maps</a:t>
            </a:r>
          </a:p>
          <a:p>
            <a:pPr lvl="1"/>
            <a:r>
              <a:rPr lang="en-US" dirty="0" smtClean="0"/>
              <a:t>Represent meaningful relationships between concepts</a:t>
            </a:r>
          </a:p>
          <a:p>
            <a:pPr lvl="1"/>
            <a:r>
              <a:rPr lang="en-US" dirty="0" smtClean="0"/>
              <a:t>Focus individuals on a small number of key ideas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User Stories, Story Cards &amp; Task Lists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Associated with agile development methods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Very </a:t>
            </a:r>
            <a:r>
              <a:rPr lang="en-US" dirty="0"/>
              <a:t>low tech, high touch, easily updatable, and very </a:t>
            </a:r>
            <a:r>
              <a:rPr lang="en-US" dirty="0" smtClean="0"/>
              <a:t>portable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</a:t>
            </a:r>
            <a:r>
              <a:rPr lang="en-US" dirty="0" smtClean="0"/>
              <a:t>aptured </a:t>
            </a:r>
            <a:r>
              <a:rPr lang="en-US" dirty="0"/>
              <a:t>using story cards (index cards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</a:t>
            </a:r>
            <a:r>
              <a:rPr lang="en-US" dirty="0" smtClean="0"/>
              <a:t>apture </a:t>
            </a:r>
            <a:r>
              <a:rPr lang="en-US" dirty="0"/>
              <a:t>both functional and nonfunctional requirements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23826"/>
            <a:ext cx="8043333" cy="1647824"/>
          </a:xfrm>
        </p:spPr>
        <p:txBody>
          <a:bodyPr/>
          <a:lstStyle/>
          <a:p>
            <a:r>
              <a:rPr lang="en-US" dirty="0" smtClean="0"/>
              <a:t>Story Cards &amp; Task Lists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requirement using </a:t>
            </a:r>
            <a:r>
              <a:rPr lang="en-US" dirty="0"/>
              <a:t>story cards (index cards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File card with single requirement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Each requirement (card) </a:t>
            </a:r>
            <a:r>
              <a:rPr lang="en-US" dirty="0"/>
              <a:t>is discussed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How much effort is required to implement it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task list is created for each requirement (story)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Large requirements can be split into smaller </a:t>
            </a:r>
            <a:r>
              <a:rPr lang="en-US" dirty="0" smtClean="0"/>
              <a:t>sections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story can be </a:t>
            </a:r>
            <a:r>
              <a:rPr lang="en-US" dirty="0" smtClean="0"/>
              <a:t>prioritized by risk level and importance</a:t>
            </a:r>
          </a:p>
        </p:txBody>
      </p:sp>
    </p:spTree>
    <p:extLst>
      <p:ext uri="{BB962C8B-B14F-4D97-AF65-F5344CB8AC3E}">
        <p14:creationId xmlns:p14="http://schemas.microsoft.com/office/powerpoint/2010/main" val="248286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60757"/>
          </a:xfrm>
        </p:spPr>
        <p:txBody>
          <a:bodyPr/>
          <a:lstStyle/>
          <a:p>
            <a:r>
              <a:rPr lang="en-US" dirty="0" smtClean="0"/>
              <a:t>The System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513839"/>
            <a:ext cx="8043333" cy="4488925"/>
          </a:xfrm>
        </p:spPr>
        <p:txBody>
          <a:bodyPr/>
          <a:lstStyle/>
          <a:p>
            <a:r>
              <a:rPr lang="en-US" dirty="0" smtClean="0"/>
              <a:t>Combines all material created in planning &amp; analysis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Included sections: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Executive summary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Provides all critical information in summary form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Helps busy executives determine which sections they need to read in more detail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system request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workplan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The feasibility analysis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requirements definition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Current models of the system (expected to evolve)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3793</TotalTime>
  <Words>687</Words>
  <Application>Microsoft Macintosh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    TIM 58 Chapter 3, continued: Requirements Determination Ch. 4 launched (maybe)</vt:lpstr>
      <vt:lpstr>Questionnaire Steps</vt:lpstr>
      <vt:lpstr>Good Questionnaire Design</vt:lpstr>
      <vt:lpstr>Document Analysis</vt:lpstr>
      <vt:lpstr>Observation</vt:lpstr>
      <vt:lpstr>Requirements-Gathering Techniques Compared</vt:lpstr>
      <vt:lpstr>Alternative Techniques</vt:lpstr>
      <vt:lpstr>Story Cards &amp; Task Lists </vt:lpstr>
      <vt:lpstr>The System Proposal</vt:lpstr>
      <vt:lpstr>System Proposal Template</vt:lpstr>
      <vt:lpstr>Summary</vt:lpstr>
      <vt:lpstr>Chapter 4: Business Process and Functional Modeling</vt:lpstr>
      <vt:lpstr>Objectives</vt:lpstr>
      <vt:lpstr>Introduction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Requirements Determination</dc:title>
  <dc:creator>Michael Chilton</dc:creator>
  <cp:lastModifiedBy>Brent Haddad</cp:lastModifiedBy>
  <cp:revision>65</cp:revision>
  <dcterms:created xsi:type="dcterms:W3CDTF">2015-01-22T13:36:15Z</dcterms:created>
  <dcterms:modified xsi:type="dcterms:W3CDTF">2017-01-26T23:32:14Z</dcterms:modified>
</cp:coreProperties>
</file>